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ableStyles.xml" ContentType="application/vnd.openxmlformats-officedocument.presentationml.tableStyles+xml"/>
  <Override PartName="/ppt/notesSlides/notesSlide4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notesSlides/notesSlide1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1.xml" ContentType="application/vnd.openxmlformats-officedocument.presentationml.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904A"/>
    <a:srgbClr val="CFDDE7"/>
    <a:srgbClr val="B0C8D8"/>
    <a:srgbClr val="EFD3CD"/>
    <a:srgbClr val="BDBDBD"/>
    <a:srgbClr val="F4F2E8"/>
    <a:srgbClr val="E2D7B8"/>
    <a:srgbClr val="D9E7D9"/>
    <a:srgbClr val="FCF112"/>
    <a:srgbClr val="E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749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8462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2"/>
          <p:cNvSpPr/>
          <p:nvPr/>
        </p:nvSpPr>
        <p:spPr>
          <a:xfrm>
            <a:off x="4828032" y="0"/>
            <a:ext cx="4315968" cy="4480560"/>
          </a:xfrm>
          <a:prstGeom prst="rect">
            <a:avLst/>
          </a:prstGeom>
          <a:solidFill>
            <a:srgbClr val="32904A"/>
          </a:solidFill>
          <a:ln w="12700">
            <a:solidFill>
              <a:srgbClr val="51AB8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5299891" y="535758"/>
            <a:ext cx="4023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kern="0" spc="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FIDGET PUCK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5299891" y="1395073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kern="0" spc="400" dirty="0">
                <a:solidFill>
                  <a:srgbClr val="D0ED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 GUIDE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5379485" y="2887394"/>
            <a:ext cx="273475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fidget reinvented.</a:t>
            </a:r>
          </a:p>
          <a:p>
            <a:pPr marL="0" indent="0">
              <a:buNone/>
            </a:pPr>
            <a:endParaRPr lang="en-US" sz="1050" i="1" dirty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>
              <a:buNone/>
            </a:pPr>
            <a:r>
              <a:rPr lang="en-US" sz="32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for brands.</a:t>
            </a:r>
            <a:endParaRPr lang="en-US" sz="3200" dirty="0"/>
          </a:p>
        </p:txBody>
      </p:sp>
      <p:sp>
        <p:nvSpPr>
          <p:cNvPr id="10" name="Shape 7"/>
          <p:cNvSpPr/>
          <p:nvPr/>
        </p:nvSpPr>
        <p:spPr>
          <a:xfrm>
            <a:off x="4828032" y="4480560"/>
            <a:ext cx="4315968" cy="662940"/>
          </a:xfrm>
          <a:prstGeom prst="rect">
            <a:avLst/>
          </a:prstGeom>
          <a:noFill/>
          <a:ln w="12700">
            <a:solidFill>
              <a:srgbClr val="3290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8"/>
          <p:cNvSpPr/>
          <p:nvPr/>
        </p:nvSpPr>
        <p:spPr>
          <a:xfrm>
            <a:off x="4983480" y="4480560"/>
            <a:ext cx="4160520" cy="662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YOUR LOGO &amp; BRAND DETAILS HERE</a:t>
            </a:r>
            <a:endParaRPr lang="en-US" sz="1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77BB9F-F756-415A-B66D-D48E8F520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04842" y="-662328"/>
            <a:ext cx="6589491" cy="65894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3A3835"/>
          </a:solidFill>
          <a:ln w="12700">
            <a:solidFill>
              <a:srgbClr val="3A383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MARKET OPPORTUNITY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365760" y="82296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329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Fidget tools are no longer a niche product.</a:t>
            </a:r>
            <a:endParaRPr lang="en-US" sz="1600" dirty="0">
              <a:solidFill>
                <a:srgbClr val="32904A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234440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3A38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Schools, colleges, employers and healthcare organisations across the UK now recognise fidget tools as practical aids for focus, regulation and wellbeing. Demand for branded versions is growing fast - and until now, the merchandise market has not kept pace.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365760" y="1965960"/>
            <a:ext cx="411480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32904A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GB" dirty="0"/>
          </a:p>
        </p:txBody>
      </p:sp>
      <p:sp>
        <p:nvSpPr>
          <p:cNvPr id="7" name="Text 5"/>
          <p:cNvSpPr/>
          <p:nvPr/>
        </p:nvSpPr>
        <p:spPr>
          <a:xfrm>
            <a:off x="457200" y="2075688"/>
            <a:ext cx="2011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29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1600" dirty="0">
              <a:solidFill>
                <a:srgbClr val="32904A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676656" y="205740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3A38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Corporate Wellbeing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676656" y="2331720"/>
            <a:ext cx="3657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Employers investing in staff wellbeing and neurodiversity support need branded tools that reflect their values. New starter packs, wellbeing days and desk kits are all strong routes.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800600" y="1965960"/>
            <a:ext cx="411480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32904A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GB" dirty="0"/>
          </a:p>
        </p:txBody>
      </p:sp>
      <p:sp>
        <p:nvSpPr>
          <p:cNvPr id="11" name="Text 9"/>
          <p:cNvSpPr/>
          <p:nvPr/>
        </p:nvSpPr>
        <p:spPr>
          <a:xfrm>
            <a:off x="4892040" y="2075688"/>
            <a:ext cx="2011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29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1600" dirty="0">
              <a:solidFill>
                <a:srgbClr val="32904A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5111496" y="205740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3A38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Education Sector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5111496" y="2331720"/>
            <a:ext cx="3657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Schools, colleges and universities use fidgets as recognised learning aids. End-of-term gifts, fresher packs and classroom resource kits are proven order contexts.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65760" y="3200400"/>
            <a:ext cx="411480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32904A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5" name="Text 13"/>
          <p:cNvSpPr/>
          <p:nvPr/>
        </p:nvSpPr>
        <p:spPr>
          <a:xfrm>
            <a:off x="457200" y="3310128"/>
            <a:ext cx="2011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29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1600" dirty="0">
              <a:solidFill>
                <a:srgbClr val="32904A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676656" y="329184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3A38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Healthcare &amp; Therapy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76656" y="3566160"/>
            <a:ext cx="3657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 practices, mental health charities and NHS providers are growing purchasers of branded sensory products. A well-positioned fidget lands differently here than a stress ball.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800600" y="3200400"/>
            <a:ext cx="411480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32904A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9" name="Text 17"/>
          <p:cNvSpPr/>
          <p:nvPr/>
        </p:nvSpPr>
        <p:spPr>
          <a:xfrm>
            <a:off x="4892040" y="3310128"/>
            <a:ext cx="2011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29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1600" dirty="0">
              <a:solidFill>
                <a:srgbClr val="32904A"/>
              </a:solidFill>
            </a:endParaRPr>
          </a:p>
        </p:txBody>
      </p:sp>
      <p:sp>
        <p:nvSpPr>
          <p:cNvPr id="20" name="Text 18"/>
          <p:cNvSpPr/>
          <p:nvPr/>
        </p:nvSpPr>
        <p:spPr>
          <a:xfrm>
            <a:off x="5111496" y="329184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3A38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Events &amp; Gifting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111496" y="3566160"/>
            <a:ext cx="3657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 shows, charity events and corporate hospitality all benefit from a product that recipients actually keep and use. The Fidget Puck has real desk longevity.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32904A"/>
          </a:solidFill>
          <a:ln w="12700">
            <a:solidFill>
              <a:srgbClr val="52826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MEET THE FIDGET PUCK</a:t>
            </a:r>
            <a:endParaRPr lang="en-US" sz="1800" dirty="0"/>
          </a:p>
        </p:txBody>
      </p:sp>
      <p:sp>
        <p:nvSpPr>
          <p:cNvPr id="5" name="Shape 2"/>
          <p:cNvSpPr/>
          <p:nvPr/>
        </p:nvSpPr>
        <p:spPr>
          <a:xfrm>
            <a:off x="4114800" y="804672"/>
            <a:ext cx="4754880" cy="402336"/>
          </a:xfrm>
          <a:prstGeom prst="rect">
            <a:avLst/>
          </a:prstGeom>
          <a:solidFill>
            <a:srgbClr val="2A2825"/>
          </a:solidFill>
          <a:ln w="12700">
            <a:solidFill>
              <a:srgbClr val="36323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4224528" y="841248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29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Code</a:t>
            </a:r>
            <a:endParaRPr lang="en-US" sz="1000" dirty="0">
              <a:solidFill>
                <a:srgbClr val="32904A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6144768" y="841248"/>
            <a:ext cx="2606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1F0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FPUCK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4114800" y="1325880"/>
            <a:ext cx="4754880" cy="402336"/>
          </a:xfrm>
          <a:prstGeom prst="rect">
            <a:avLst/>
          </a:prstGeom>
          <a:solidFill>
            <a:srgbClr val="363230"/>
          </a:solidFill>
          <a:ln w="12700">
            <a:solidFill>
              <a:srgbClr val="363230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9" name="Text 6"/>
          <p:cNvSpPr/>
          <p:nvPr/>
        </p:nvSpPr>
        <p:spPr>
          <a:xfrm>
            <a:off x="4224528" y="1362456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29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</a:t>
            </a:r>
            <a:endParaRPr lang="en-US" sz="1000" dirty="0">
              <a:solidFill>
                <a:srgbClr val="32904A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6144768" y="1362456"/>
            <a:ext cx="2606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1F0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Circular, palm-sized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114800" y="1847088"/>
            <a:ext cx="4754880" cy="402336"/>
          </a:xfrm>
          <a:prstGeom prst="rect">
            <a:avLst/>
          </a:prstGeom>
          <a:solidFill>
            <a:srgbClr val="2A2825"/>
          </a:solidFill>
          <a:ln w="12700">
            <a:solidFill>
              <a:srgbClr val="36323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9"/>
          <p:cNvSpPr/>
          <p:nvPr/>
        </p:nvSpPr>
        <p:spPr>
          <a:xfrm>
            <a:off x="4224528" y="1883664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29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Fidget Elements</a:t>
            </a:r>
            <a:endParaRPr lang="en-US" sz="1000" dirty="0">
              <a:solidFill>
                <a:srgbClr val="32904A"/>
              </a:solidFill>
            </a:endParaRPr>
          </a:p>
        </p:txBody>
      </p:sp>
      <p:sp>
        <p:nvSpPr>
          <p:cNvPr id="13" name="Text 10"/>
          <p:cNvSpPr/>
          <p:nvPr/>
        </p:nvSpPr>
        <p:spPr>
          <a:xfrm>
            <a:off x="6144768" y="1883664"/>
            <a:ext cx="2606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1F0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(switch, slider, joystick, wheel)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4114800" y="2368296"/>
            <a:ext cx="4754880" cy="402336"/>
          </a:xfrm>
          <a:prstGeom prst="rect">
            <a:avLst/>
          </a:prstGeom>
          <a:solidFill>
            <a:srgbClr val="363230"/>
          </a:solidFill>
          <a:ln w="12700">
            <a:solidFill>
              <a:srgbClr val="36323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4224528" y="2404872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29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Branding Faces</a:t>
            </a:r>
            <a:endParaRPr lang="en-US" sz="1000" dirty="0">
              <a:solidFill>
                <a:srgbClr val="32904A"/>
              </a:solidFill>
            </a:endParaRPr>
          </a:p>
        </p:txBody>
      </p:sp>
      <p:sp>
        <p:nvSpPr>
          <p:cNvPr id="16" name="Text 13"/>
          <p:cNvSpPr/>
          <p:nvPr/>
        </p:nvSpPr>
        <p:spPr>
          <a:xfrm>
            <a:off x="6144768" y="2404872"/>
            <a:ext cx="2606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1F0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large flat faces - both sides identical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4114800" y="2889504"/>
            <a:ext cx="4754880" cy="402336"/>
          </a:xfrm>
          <a:prstGeom prst="rect">
            <a:avLst/>
          </a:prstGeom>
          <a:solidFill>
            <a:srgbClr val="2A2825"/>
          </a:solidFill>
          <a:ln w="12700">
            <a:solidFill>
              <a:srgbClr val="363230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8" name="Text 15"/>
          <p:cNvSpPr/>
          <p:nvPr/>
        </p:nvSpPr>
        <p:spPr>
          <a:xfrm>
            <a:off x="4224528" y="2926080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29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</a:t>
            </a:r>
            <a:endParaRPr lang="en-US" sz="1000" dirty="0">
              <a:solidFill>
                <a:srgbClr val="32904A"/>
              </a:solidFill>
            </a:endParaRPr>
          </a:p>
        </p:txBody>
      </p:sp>
      <p:sp>
        <p:nvSpPr>
          <p:cNvPr id="19" name="Text 16"/>
          <p:cNvSpPr/>
          <p:nvPr/>
        </p:nvSpPr>
        <p:spPr>
          <a:xfrm>
            <a:off x="6144768" y="2926080"/>
            <a:ext cx="2606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1F0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Full-colour CMYK digital as standard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4114800" y="3410712"/>
            <a:ext cx="4754880" cy="402336"/>
          </a:xfrm>
          <a:prstGeom prst="rect">
            <a:avLst/>
          </a:prstGeom>
          <a:solidFill>
            <a:srgbClr val="363230"/>
          </a:solidFill>
          <a:ln w="12700">
            <a:solidFill>
              <a:srgbClr val="36323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8"/>
          <p:cNvSpPr/>
          <p:nvPr/>
        </p:nvSpPr>
        <p:spPr>
          <a:xfrm>
            <a:off x="4224528" y="3447288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29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Material</a:t>
            </a:r>
            <a:endParaRPr lang="en-US" sz="1000" dirty="0">
              <a:solidFill>
                <a:srgbClr val="32904A"/>
              </a:solidFill>
            </a:endParaRPr>
          </a:p>
        </p:txBody>
      </p:sp>
      <p:sp>
        <p:nvSpPr>
          <p:cNvPr id="22" name="Text 19"/>
          <p:cNvSpPr/>
          <p:nvPr/>
        </p:nvSpPr>
        <p:spPr>
          <a:xfrm>
            <a:off x="6144768" y="3447288"/>
            <a:ext cx="2606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1F0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 recycled plastic (R+ available)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4114800" y="3931920"/>
            <a:ext cx="4754880" cy="402336"/>
          </a:xfrm>
          <a:prstGeom prst="rect">
            <a:avLst/>
          </a:prstGeom>
          <a:solidFill>
            <a:srgbClr val="2A2825"/>
          </a:solidFill>
          <a:ln w="12700">
            <a:solidFill>
              <a:srgbClr val="36323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21"/>
          <p:cNvSpPr/>
          <p:nvPr/>
        </p:nvSpPr>
        <p:spPr>
          <a:xfrm>
            <a:off x="4224528" y="3968496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29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</a:t>
            </a:r>
            <a:endParaRPr lang="en-US" sz="1000" dirty="0">
              <a:solidFill>
                <a:srgbClr val="32904A"/>
              </a:solidFill>
            </a:endParaRPr>
          </a:p>
        </p:txBody>
      </p:sp>
      <p:sp>
        <p:nvSpPr>
          <p:cNvPr id="25" name="Text 22"/>
          <p:cNvSpPr/>
          <p:nvPr/>
        </p:nvSpPr>
        <p:spPr>
          <a:xfrm>
            <a:off x="6144768" y="3968496"/>
            <a:ext cx="2606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1F0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UK – zero waste solar powered facility</a:t>
            </a:r>
            <a:endParaRPr lang="en-US" sz="1000" dirty="0"/>
          </a:p>
        </p:txBody>
      </p:sp>
      <p:sp>
        <p:nvSpPr>
          <p:cNvPr id="26" name="Shape 23"/>
          <p:cNvSpPr/>
          <p:nvPr/>
        </p:nvSpPr>
        <p:spPr>
          <a:xfrm>
            <a:off x="4114800" y="4453128"/>
            <a:ext cx="4754880" cy="402336"/>
          </a:xfrm>
          <a:prstGeom prst="rect">
            <a:avLst/>
          </a:prstGeom>
          <a:solidFill>
            <a:srgbClr val="363230"/>
          </a:solidFill>
          <a:ln w="12700">
            <a:solidFill>
              <a:srgbClr val="36323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Text 24"/>
          <p:cNvSpPr/>
          <p:nvPr/>
        </p:nvSpPr>
        <p:spPr>
          <a:xfrm>
            <a:off x="4224528" y="4489704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29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Dispatch</a:t>
            </a:r>
            <a:endParaRPr lang="en-US" sz="1000" dirty="0">
              <a:solidFill>
                <a:srgbClr val="32904A"/>
              </a:solidFill>
            </a:endParaRPr>
          </a:p>
        </p:txBody>
      </p:sp>
      <p:sp>
        <p:nvSpPr>
          <p:cNvPr id="28" name="Text 25"/>
          <p:cNvSpPr/>
          <p:nvPr/>
        </p:nvSpPr>
        <p:spPr>
          <a:xfrm>
            <a:off x="6144768" y="4489704"/>
            <a:ext cx="2606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1F0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 dispatch, 3-5 days as standard</a:t>
            </a:r>
            <a:endParaRPr lang="en-US" sz="100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77A6948-7F73-BD28-E7B2-D2EEB4993F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49" y="778466"/>
            <a:ext cx="3911179" cy="391117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32904A"/>
          </a:solidFill>
          <a:ln w="12700">
            <a:solidFill>
              <a:srgbClr val="51AB8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BRANDING ADVANTAGE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365760" y="77724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329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large, flat, print-ready faces. No curves. No fragmentation. No compromise.</a:t>
            </a:r>
            <a:endParaRPr lang="en-US" sz="1400" dirty="0">
              <a:solidFill>
                <a:srgbClr val="32904A"/>
              </a:solidFill>
            </a:endParaRPr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633183"/>
              </p:ext>
            </p:extLst>
          </p:nvPr>
        </p:nvGraphicFramePr>
        <p:xfrm>
          <a:off x="365760" y="1280160"/>
          <a:ext cx="7498080" cy="3291841"/>
        </p:xfrm>
        <a:graphic>
          <a:graphicData uri="http://schemas.openxmlformats.org/drawingml/2006/table">
            <a:tbl>
              <a:tblPr/>
              <a:tblGrid>
                <a:gridCol w="237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0263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Fidget Puck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Fidget Cube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Spinner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Stress Ball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263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514F4C"/>
                          </a:solidFill>
                        </a:rPr>
                        <a:t>Large flat brand area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2904A"/>
                          </a:solidFill>
                        </a:rPr>
                        <a:t>✓</a:t>
                      </a:r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514F4C"/>
                          </a:solidFill>
                        </a:rPr>
                        <a:t>✗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514F4C"/>
                          </a:solidFill>
                        </a:rPr>
                        <a:t>✗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514F4C"/>
                          </a:solidFill>
                        </a:rPr>
                        <a:t>✗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263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514F4C"/>
                          </a:solidFill>
                        </a:rPr>
                        <a:t>Two branding faces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2904A"/>
                          </a:solidFill>
                        </a:rPr>
                        <a:t>✓</a:t>
                      </a:r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514F4C"/>
                          </a:solidFill>
                        </a:rPr>
                        <a:t>Varies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514F4C"/>
                          </a:solidFill>
                        </a:rPr>
                        <a:t>Varies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514F4C"/>
                          </a:solidFill>
                        </a:rPr>
                        <a:t>Varies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263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514F4C"/>
                          </a:solidFill>
                        </a:rPr>
                        <a:t>Full-colour CMYK print as standard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2904A"/>
                          </a:solidFill>
                        </a:rPr>
                        <a:t>✓</a:t>
                      </a:r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514F4C"/>
                          </a:solidFill>
                        </a:rPr>
                        <a:t>Additional charge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514F4C"/>
                          </a:solidFill>
                        </a:rPr>
                        <a:t>Additional charge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514F4C"/>
                          </a:solidFill>
                        </a:rPr>
                        <a:t>Additional charge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263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514F4C"/>
                          </a:solidFill>
                        </a:rPr>
                        <a:t>Multiple fidget elements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2904A"/>
                          </a:solidFill>
                        </a:rPr>
                        <a:t>✓ (4)</a:t>
                      </a:r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514F4C"/>
                          </a:solidFill>
                        </a:rPr>
                        <a:t>✓ (6, smaller)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514F4C"/>
                          </a:solidFill>
                        </a:rPr>
                        <a:t>✓ (1 motion)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514F4C"/>
                          </a:solidFill>
                        </a:rPr>
                        <a:t>✗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0263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514F4C"/>
                          </a:solidFill>
                        </a:rPr>
                        <a:t>Pocket-sized &amp; portable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2904A"/>
                          </a:solidFill>
                        </a:rPr>
                        <a:t>✓</a:t>
                      </a:r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514F4C"/>
                          </a:solidFill>
                        </a:rPr>
                        <a:t>✓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514F4C"/>
                          </a:solidFill>
                        </a:rPr>
                        <a:t>✓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514F4C"/>
                          </a:solidFill>
                        </a:rPr>
                        <a:t>✓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0263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514F4C"/>
                          </a:solidFill>
                        </a:rPr>
                        <a:t>UK-made, recycled plastic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2904A"/>
                          </a:solidFill>
                        </a:rPr>
                        <a:t>✓</a:t>
                      </a:r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514F4C"/>
                          </a:solidFill>
                        </a:rPr>
                        <a:t>Rarely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514F4C"/>
                          </a:solidFill>
                        </a:rPr>
                        <a:t>Rarely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514F4C"/>
                          </a:solidFill>
                        </a:rPr>
                        <a:t>Rarely</a:t>
                      </a:r>
                      <a:endParaRPr lang="en-US" sz="1000" dirty="0"/>
                    </a:p>
                  </a:txBody>
                  <a:tcPr marL="76200" marR="76200" marT="50800" marB="5080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chemeClr val="bg2">
              <a:lumMod val="25000"/>
            </a:schemeClr>
          </a:solidFill>
          <a:ln w="12700">
            <a:solidFill>
              <a:srgbClr val="52826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365760" y="4754880"/>
            <a:ext cx="8412480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Fidget Puck's dual flat faces provides a canvas no other fidget product can match.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6">
            <a:extLst>
              <a:ext uri="{FF2B5EF4-FFF2-40B4-BE49-F238E27FC236}">
                <a16:creationId xmlns:a16="http://schemas.microsoft.com/office/drawing/2014/main" id="{A49DD564-7301-0605-78E0-F015832CAF71}"/>
              </a:ext>
            </a:extLst>
          </p:cNvPr>
          <p:cNvSpPr/>
          <p:nvPr/>
        </p:nvSpPr>
        <p:spPr>
          <a:xfrm>
            <a:off x="3200400" y="2834640"/>
            <a:ext cx="2651760" cy="1828800"/>
          </a:xfrm>
          <a:prstGeom prst="rect">
            <a:avLst/>
          </a:prstGeom>
          <a:solidFill>
            <a:srgbClr val="2A2825"/>
          </a:solidFill>
          <a:ln w="12700">
            <a:solidFill>
              <a:srgbClr val="51AB8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32904A"/>
          </a:solidFill>
          <a:ln w="12700">
            <a:solidFill>
              <a:srgbClr val="52826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1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ALWAYS RECYCLED. ALWAYS UK-MADE.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822960"/>
            <a:ext cx="2651760" cy="1828800"/>
          </a:xfrm>
          <a:prstGeom prst="rect">
            <a:avLst/>
          </a:prstGeom>
          <a:solidFill>
            <a:srgbClr val="2A2825"/>
          </a:solidFill>
          <a:ln w="12700">
            <a:solidFill>
              <a:srgbClr val="51AB8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411480" y="93268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329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♻</a:t>
            </a:r>
            <a:endParaRPr lang="en-US" sz="1800" dirty="0">
              <a:solidFill>
                <a:srgbClr val="32904A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411480" y="1298448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 Recycled Plastic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411480" y="160020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Fidget Puck is made from post-consumer recycled plastic as standard. No virgin plastic. No exceptions.</a:t>
            </a:r>
            <a:endParaRPr lang="en-US" sz="950" dirty="0">
              <a:solidFill>
                <a:schemeClr val="bg1"/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3200400" y="822960"/>
            <a:ext cx="2651760" cy="1828800"/>
          </a:xfrm>
          <a:prstGeom prst="rect">
            <a:avLst/>
          </a:prstGeom>
          <a:solidFill>
            <a:srgbClr val="2A2825"/>
          </a:solidFill>
          <a:ln w="12700">
            <a:solidFill>
              <a:srgbClr val="51AB8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3337560" y="93268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R+</a:t>
            </a:r>
            <a:endParaRPr lang="en-US" sz="1800" b="1" dirty="0">
              <a:solidFill>
                <a:srgbClr val="C00000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3337560" y="1298448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R+ Available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3337560" y="160020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R+ for recycled, recyclable AND biodegradable credentials. Distinctive speckled finish. As white price in R+ ‘Tor’.</a:t>
            </a:r>
            <a:endParaRPr lang="en-US" sz="950" dirty="0">
              <a:solidFill>
                <a:schemeClr val="bg1"/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126480" y="822960"/>
            <a:ext cx="2651760" cy="1828800"/>
          </a:xfrm>
          <a:prstGeom prst="rect">
            <a:avLst/>
          </a:prstGeom>
          <a:solidFill>
            <a:srgbClr val="2A2825"/>
          </a:solidFill>
          <a:ln w="12700">
            <a:solidFill>
              <a:srgbClr val="51AB8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6263640" y="93268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GB" sz="1800" dirty="0">
                <a:solidFill>
                  <a:srgbClr val="329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☀️</a:t>
            </a:r>
            <a:endParaRPr lang="en-US" sz="1800" dirty="0">
              <a:solidFill>
                <a:srgbClr val="32904A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6263640" y="1298448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Solar-Powered Facility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6263640" y="160020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Cornish facility runs on solar energy. Production emissions are significantly reduced versus conventional manufacturing.</a:t>
            </a:r>
            <a:endParaRPr lang="en-US" sz="950" dirty="0">
              <a:solidFill>
                <a:schemeClr val="bg1"/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126480" y="2834640"/>
            <a:ext cx="2651760" cy="1828800"/>
          </a:xfrm>
          <a:prstGeom prst="rect">
            <a:avLst/>
          </a:prstGeom>
          <a:solidFill>
            <a:srgbClr val="2A2825"/>
          </a:solidFill>
          <a:ln w="12700">
            <a:solidFill>
              <a:srgbClr val="51AB8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6263640" y="3310128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Zero-Waste Production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6263640" y="361188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plastic offcuts are recrushed and reused. Nothing goes to landfill from production process.</a:t>
            </a:r>
            <a:endParaRPr lang="en-US" sz="950" dirty="0">
              <a:solidFill>
                <a:schemeClr val="bg1"/>
              </a:solidFill>
            </a:endParaRPr>
          </a:p>
        </p:txBody>
      </p:sp>
      <p:sp>
        <p:nvSpPr>
          <p:cNvPr id="20" name="Shape 18"/>
          <p:cNvSpPr/>
          <p:nvPr/>
        </p:nvSpPr>
        <p:spPr>
          <a:xfrm>
            <a:off x="274320" y="2834640"/>
            <a:ext cx="2651760" cy="1828800"/>
          </a:xfrm>
          <a:prstGeom prst="rect">
            <a:avLst/>
          </a:prstGeom>
          <a:solidFill>
            <a:srgbClr val="2A2825"/>
          </a:solidFill>
          <a:ln w="12700">
            <a:solidFill>
              <a:srgbClr val="51AB8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20"/>
          <p:cNvSpPr/>
          <p:nvPr/>
        </p:nvSpPr>
        <p:spPr>
          <a:xfrm>
            <a:off x="411480" y="3310128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in the UK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3" name="Text 21"/>
          <p:cNvSpPr/>
          <p:nvPr/>
        </p:nvSpPr>
        <p:spPr>
          <a:xfrm>
            <a:off x="411480" y="361188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traceability. Short supply chain. No long-haul freight. Independently verified UK manufacture.</a:t>
            </a:r>
            <a:endParaRPr lang="en-US" sz="950" dirty="0">
              <a:solidFill>
                <a:schemeClr val="bg1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F8FAF39-9DF0-1A07-E6AE-394DF40797FB}"/>
              </a:ext>
            </a:extLst>
          </p:cNvPr>
          <p:cNvGrpSpPr/>
          <p:nvPr/>
        </p:nvGrpSpPr>
        <p:grpSpPr>
          <a:xfrm>
            <a:off x="6126480" y="2934466"/>
            <a:ext cx="502920" cy="369332"/>
            <a:chOff x="274320" y="2934466"/>
            <a:chExt cx="502920" cy="36933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13CBD11-B530-45C7-B9CC-E7E997D443BE}"/>
                </a:ext>
              </a:extLst>
            </p:cNvPr>
            <p:cNvSpPr txBox="1"/>
            <p:nvPr/>
          </p:nvSpPr>
          <p:spPr>
            <a:xfrm>
              <a:off x="274320" y="2934466"/>
              <a:ext cx="4444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🗑️</a:t>
              </a:r>
            </a:p>
          </p:txBody>
        </p:sp>
        <p:sp>
          <p:nvSpPr>
            <p:cNvPr id="17" name="Text 15"/>
            <p:cNvSpPr/>
            <p:nvPr/>
          </p:nvSpPr>
          <p:spPr>
            <a:xfrm>
              <a:off x="502920" y="2941500"/>
              <a:ext cx="274320" cy="22162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GB" sz="1200" dirty="0">
                  <a:solidFill>
                    <a:srgbClr val="32904A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🚫</a:t>
              </a:r>
              <a:endParaRPr lang="en-US" sz="1200" dirty="0">
                <a:solidFill>
                  <a:srgbClr val="32904A"/>
                </a:solidFill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C135534B-1B6B-23A9-E9E1-1F409EAC8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981726"/>
            <a:ext cx="274320" cy="274812"/>
          </a:xfrm>
          <a:prstGeom prst="rect">
            <a:avLst/>
          </a:prstGeom>
        </p:spPr>
      </p:pic>
      <p:sp>
        <p:nvSpPr>
          <p:cNvPr id="39" name="Text 8">
            <a:extLst>
              <a:ext uri="{FF2B5EF4-FFF2-40B4-BE49-F238E27FC236}">
                <a16:creationId xmlns:a16="http://schemas.microsoft.com/office/drawing/2014/main" id="{722437F3-6EEE-099D-0B68-A895C4E8D528}"/>
              </a:ext>
            </a:extLst>
          </p:cNvPr>
          <p:cNvSpPr/>
          <p:nvPr/>
        </p:nvSpPr>
        <p:spPr>
          <a:xfrm>
            <a:off x="3337560" y="3310128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 Dispatch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40" name="Text 9">
            <a:extLst>
              <a:ext uri="{FF2B5EF4-FFF2-40B4-BE49-F238E27FC236}">
                <a16:creationId xmlns:a16="http://schemas.microsoft.com/office/drawing/2014/main" id="{5A27A12F-26CA-A9A0-556F-68C72EBDB19A}"/>
              </a:ext>
            </a:extLst>
          </p:cNvPr>
          <p:cNvSpPr/>
          <p:nvPr/>
        </p:nvSpPr>
        <p:spPr>
          <a:xfrm>
            <a:off x="3337560" y="361188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 3-5 day dispatch as standard, next day dispatch available at additional cost.</a:t>
            </a:r>
            <a:endParaRPr lang="en-US" sz="950" dirty="0">
              <a:solidFill>
                <a:schemeClr val="bg1"/>
              </a:solidFill>
            </a:endParaRPr>
          </a:p>
        </p:txBody>
      </p:sp>
      <p:pic>
        <p:nvPicPr>
          <p:cNvPr id="42" name="Graphic 41" descr="Stopwatch with solid fill">
            <a:extLst>
              <a:ext uri="{FF2B5EF4-FFF2-40B4-BE49-F238E27FC236}">
                <a16:creationId xmlns:a16="http://schemas.microsoft.com/office/drawing/2014/main" id="{23F5027F-14DE-4101-26A0-9D85E408A6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12942" y="2937983"/>
            <a:ext cx="365815" cy="3658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32904A"/>
          </a:solidFill>
          <a:ln w="1270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1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KEY SELLING POINTS AT A GLANCE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365760" y="822960"/>
            <a:ext cx="2560320" cy="1920240"/>
          </a:xfrm>
          <a:prstGeom prst="rect">
            <a:avLst/>
          </a:prstGeom>
          <a:solidFill>
            <a:schemeClr val="bg1"/>
          </a:solidFill>
          <a:ln w="12700">
            <a:solidFill>
              <a:srgbClr val="3290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365760" y="822960"/>
            <a:ext cx="2560320" cy="54864"/>
          </a:xfrm>
          <a:prstGeom prst="rect">
            <a:avLst/>
          </a:prstGeom>
          <a:solidFill>
            <a:srgbClr val="32904A"/>
          </a:solidFill>
          <a:ln w="1270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457200" y="987552"/>
            <a:ext cx="2377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3290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4400" dirty="0">
              <a:solidFill>
                <a:srgbClr val="32904A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457200" y="1691640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Fidget elements in one product</a:t>
            </a:r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457200" y="2048256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sensory variety than any comparable priced alternative</a:t>
            </a:r>
            <a:endParaRPr lang="en-US" sz="9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3200400" y="822960"/>
            <a:ext cx="2560320" cy="1920240"/>
          </a:xfrm>
          <a:prstGeom prst="rect">
            <a:avLst/>
          </a:prstGeom>
          <a:solidFill>
            <a:schemeClr val="bg1"/>
          </a:solidFill>
          <a:ln w="12700">
            <a:solidFill>
              <a:srgbClr val="3290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3200400" y="822960"/>
            <a:ext cx="2560320" cy="54864"/>
          </a:xfrm>
          <a:prstGeom prst="rect">
            <a:avLst/>
          </a:prstGeom>
          <a:solidFill>
            <a:srgbClr val="32904A"/>
          </a:solidFill>
          <a:ln w="1270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3291840" y="987552"/>
            <a:ext cx="2377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3290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4400" dirty="0">
              <a:solidFill>
                <a:srgbClr val="32904A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3291840" y="1691640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 flat branding faces</a:t>
            </a:r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3291840" y="2048256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 one or both - full-colour CMYK as standard</a:t>
            </a:r>
            <a:endParaRPr lang="en-US" sz="9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035040" y="822960"/>
            <a:ext cx="2560320" cy="1920240"/>
          </a:xfrm>
          <a:prstGeom prst="rect">
            <a:avLst/>
          </a:prstGeom>
          <a:solidFill>
            <a:schemeClr val="bg1"/>
          </a:solidFill>
          <a:ln w="12700">
            <a:solidFill>
              <a:srgbClr val="3290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6035040" y="822960"/>
            <a:ext cx="2560320" cy="54864"/>
          </a:xfrm>
          <a:prstGeom prst="rect">
            <a:avLst/>
          </a:prstGeom>
          <a:solidFill>
            <a:srgbClr val="32904A"/>
          </a:solidFill>
          <a:ln w="1270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6126480" y="987552"/>
            <a:ext cx="2377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3290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UK</a:t>
            </a:r>
            <a:endParaRPr lang="en-US" sz="4400" dirty="0">
              <a:solidFill>
                <a:srgbClr val="32904A"/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6126480" y="1691640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Designed and manufactured</a:t>
            </a:r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6126480" y="2048256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Cornwall facility - traceable, sustainable, fast</a:t>
            </a:r>
            <a:endParaRPr lang="en-US" sz="9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65760" y="2880360"/>
            <a:ext cx="2560320" cy="1920240"/>
          </a:xfrm>
          <a:prstGeom prst="rect">
            <a:avLst/>
          </a:prstGeom>
          <a:solidFill>
            <a:schemeClr val="bg1"/>
          </a:solidFill>
          <a:ln w="12700">
            <a:solidFill>
              <a:srgbClr val="3290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365760" y="2880360"/>
            <a:ext cx="2560320" cy="54864"/>
          </a:xfrm>
          <a:prstGeom prst="rect">
            <a:avLst/>
          </a:prstGeom>
          <a:solidFill>
            <a:srgbClr val="32904A"/>
          </a:solidFill>
          <a:ln w="1270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457200" y="3044952"/>
            <a:ext cx="2377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3290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100%</a:t>
            </a:r>
            <a:endParaRPr lang="en-US" sz="4400" dirty="0">
              <a:solidFill>
                <a:srgbClr val="32904A"/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457200" y="3749040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Recycled plastic as standard</a:t>
            </a:r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3" name="Text 21"/>
          <p:cNvSpPr/>
          <p:nvPr/>
        </p:nvSpPr>
        <p:spPr>
          <a:xfrm>
            <a:off x="457200" y="4105656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R+ biodegradable option at the same white price</a:t>
            </a:r>
            <a:endParaRPr lang="en-US" sz="9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4" name="Shape 22"/>
          <p:cNvSpPr/>
          <p:nvPr/>
        </p:nvSpPr>
        <p:spPr>
          <a:xfrm>
            <a:off x="3200400" y="2880360"/>
            <a:ext cx="2560320" cy="1920240"/>
          </a:xfrm>
          <a:prstGeom prst="rect">
            <a:avLst/>
          </a:prstGeom>
          <a:solidFill>
            <a:schemeClr val="bg1"/>
          </a:solidFill>
          <a:ln w="12700">
            <a:solidFill>
              <a:srgbClr val="3290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3200400" y="2880360"/>
            <a:ext cx="2560320" cy="54864"/>
          </a:xfrm>
          <a:prstGeom prst="rect">
            <a:avLst/>
          </a:prstGeom>
          <a:solidFill>
            <a:srgbClr val="32904A"/>
          </a:solidFill>
          <a:ln w="1270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Text 24"/>
          <p:cNvSpPr/>
          <p:nvPr/>
        </p:nvSpPr>
        <p:spPr>
          <a:xfrm>
            <a:off x="3291840" y="3044952"/>
            <a:ext cx="2377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3290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4400" dirty="0">
              <a:solidFill>
                <a:srgbClr val="32904A"/>
              </a:solidFill>
            </a:endParaRPr>
          </a:p>
        </p:txBody>
      </p:sp>
      <p:sp>
        <p:nvSpPr>
          <p:cNvPr id="27" name="Text 25"/>
          <p:cNvSpPr/>
          <p:nvPr/>
        </p:nvSpPr>
        <p:spPr>
          <a:xfrm>
            <a:off x="3291840" y="3749040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standard lead time</a:t>
            </a:r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8" name="Text 26"/>
          <p:cNvSpPr/>
          <p:nvPr/>
        </p:nvSpPr>
        <p:spPr>
          <a:xfrm>
            <a:off x="3291840" y="4105656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day dispatch available</a:t>
            </a:r>
            <a:endParaRPr lang="en-US" sz="9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9" name="Shape 27"/>
          <p:cNvSpPr/>
          <p:nvPr/>
        </p:nvSpPr>
        <p:spPr>
          <a:xfrm>
            <a:off x="6035040" y="2880360"/>
            <a:ext cx="2560320" cy="1920240"/>
          </a:xfrm>
          <a:prstGeom prst="rect">
            <a:avLst/>
          </a:prstGeom>
          <a:solidFill>
            <a:schemeClr val="bg1"/>
          </a:solidFill>
          <a:ln w="12700">
            <a:solidFill>
              <a:srgbClr val="3290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6035040" y="2880360"/>
            <a:ext cx="2560320" cy="54864"/>
          </a:xfrm>
          <a:prstGeom prst="rect">
            <a:avLst/>
          </a:prstGeom>
          <a:solidFill>
            <a:srgbClr val="32904A"/>
          </a:solidFill>
          <a:ln w="1270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1" name="Text 29"/>
          <p:cNvSpPr/>
          <p:nvPr/>
        </p:nvSpPr>
        <p:spPr>
          <a:xfrm>
            <a:off x="6126480" y="3044952"/>
            <a:ext cx="2377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3290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£</a:t>
            </a:r>
            <a:endParaRPr lang="en-US" sz="4400" dirty="0">
              <a:solidFill>
                <a:srgbClr val="32904A"/>
              </a:solidFill>
            </a:endParaRPr>
          </a:p>
        </p:txBody>
      </p:sp>
      <p:sp>
        <p:nvSpPr>
          <p:cNvPr id="32" name="Text 30"/>
          <p:cNvSpPr/>
          <p:nvPr/>
        </p:nvSpPr>
        <p:spPr>
          <a:xfrm>
            <a:off x="6126480" y="3749040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sustainability premium</a:t>
            </a:r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3" name="Text 31"/>
          <p:cNvSpPr/>
          <p:nvPr/>
        </p:nvSpPr>
        <p:spPr>
          <a:xfrm>
            <a:off x="6126480" y="4105656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Recycled UK-made at a competitive price </a:t>
            </a:r>
            <a:r>
              <a:rPr lang="en-US" sz="9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point</a:t>
            </a:r>
            <a:endParaRPr lang="en-US" sz="9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32904A"/>
          </a:solidFill>
          <a:ln w="12700">
            <a:solidFill>
              <a:srgbClr val="51AB8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COLOUR &amp; MATERIAL OPTIONS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02336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3290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457200" y="896112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100" dirty="0">
                <a:solidFill>
                  <a:srgbClr val="3A383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RECYCLED PLASTIC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126187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52826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Standard. Proven. Trusted.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160020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 err="1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Colour</a:t>
            </a:r>
            <a:r>
              <a:rPr lang="en-US" sz="95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options: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57200" y="1874520"/>
            <a:ext cx="640080" cy="347472"/>
          </a:xfrm>
          <a:prstGeom prst="roundRect">
            <a:avLst>
              <a:gd name="adj" fmla="val 13158"/>
            </a:avLst>
          </a:prstGeom>
          <a:solidFill>
            <a:srgbClr val="EEEEEE"/>
          </a:solidFill>
          <a:ln w="635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457200" y="2240280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White</a:t>
            </a:r>
            <a:endParaRPr lang="en-US" sz="700" dirty="0"/>
          </a:p>
        </p:txBody>
      </p:sp>
      <p:sp>
        <p:nvSpPr>
          <p:cNvPr id="10" name="Shape 8"/>
          <p:cNvSpPr/>
          <p:nvPr/>
        </p:nvSpPr>
        <p:spPr>
          <a:xfrm>
            <a:off x="1325880" y="1874520"/>
            <a:ext cx="640080" cy="347472"/>
          </a:xfrm>
          <a:prstGeom prst="roundRect">
            <a:avLst>
              <a:gd name="adj" fmla="val 13158"/>
            </a:avLst>
          </a:prstGeom>
          <a:solidFill>
            <a:srgbClr val="2A2825"/>
          </a:solidFill>
          <a:ln w="635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1325880" y="2240280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Black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2194560" y="1874520"/>
            <a:ext cx="640080" cy="347472"/>
          </a:xfrm>
          <a:prstGeom prst="roundRect">
            <a:avLst>
              <a:gd name="adj" fmla="val 13158"/>
            </a:avLst>
          </a:prstGeom>
          <a:solidFill>
            <a:srgbClr val="32904A"/>
          </a:solidFill>
          <a:ln w="635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2194560" y="2240280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</a:t>
            </a:r>
            <a:endParaRPr lang="en-US" sz="700" dirty="0"/>
          </a:p>
        </p:txBody>
      </p:sp>
      <p:sp>
        <p:nvSpPr>
          <p:cNvPr id="14" name="Shape 12"/>
          <p:cNvSpPr/>
          <p:nvPr/>
        </p:nvSpPr>
        <p:spPr>
          <a:xfrm>
            <a:off x="3063240" y="1874520"/>
            <a:ext cx="640080" cy="347472"/>
          </a:xfrm>
          <a:prstGeom prst="roundRect">
            <a:avLst>
              <a:gd name="adj" fmla="val 13158"/>
            </a:avLst>
          </a:prstGeom>
          <a:solidFill>
            <a:srgbClr val="FBC233"/>
          </a:solidFill>
          <a:ln w="635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3"/>
          <p:cNvSpPr/>
          <p:nvPr/>
        </p:nvSpPr>
        <p:spPr>
          <a:xfrm>
            <a:off x="3063240" y="2240280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Orange</a:t>
            </a:r>
            <a:endParaRPr lang="en-US" sz="700" dirty="0"/>
          </a:p>
        </p:txBody>
      </p:sp>
      <p:sp>
        <p:nvSpPr>
          <p:cNvPr id="16" name="Shape 14"/>
          <p:cNvSpPr/>
          <p:nvPr/>
        </p:nvSpPr>
        <p:spPr>
          <a:xfrm>
            <a:off x="457200" y="2441448"/>
            <a:ext cx="640080" cy="347472"/>
          </a:xfrm>
          <a:prstGeom prst="roundRect">
            <a:avLst>
              <a:gd name="adj" fmla="val 13158"/>
            </a:avLst>
          </a:prstGeom>
          <a:solidFill>
            <a:srgbClr val="515AA5"/>
          </a:solidFill>
          <a:ln w="635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457200" y="2807208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14F4C"/>
                </a:solidFill>
                <a:latin typeface="Arial" pitchFamily="34" charset="0"/>
                <a:cs typeface="Arial" pitchFamily="34" charset="-120"/>
              </a:rPr>
              <a:t>Blue</a:t>
            </a:r>
            <a:endParaRPr lang="en-US" sz="700" dirty="0"/>
          </a:p>
        </p:txBody>
      </p:sp>
      <p:sp>
        <p:nvSpPr>
          <p:cNvPr id="18" name="Shape 16"/>
          <p:cNvSpPr/>
          <p:nvPr/>
        </p:nvSpPr>
        <p:spPr>
          <a:xfrm>
            <a:off x="1325880" y="2441448"/>
            <a:ext cx="640080" cy="347472"/>
          </a:xfrm>
          <a:prstGeom prst="roundRect">
            <a:avLst>
              <a:gd name="adj" fmla="val 13158"/>
            </a:avLst>
          </a:prstGeom>
          <a:solidFill>
            <a:srgbClr val="E04040"/>
          </a:solidFill>
          <a:ln w="635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7"/>
          <p:cNvSpPr/>
          <p:nvPr/>
        </p:nvSpPr>
        <p:spPr>
          <a:xfrm>
            <a:off x="1325880" y="2807208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</a:t>
            </a:r>
            <a:endParaRPr lang="en-US" sz="700" dirty="0"/>
          </a:p>
        </p:txBody>
      </p:sp>
      <p:sp>
        <p:nvSpPr>
          <p:cNvPr id="20" name="Shape 18"/>
          <p:cNvSpPr/>
          <p:nvPr/>
        </p:nvSpPr>
        <p:spPr>
          <a:xfrm>
            <a:off x="2194560" y="2441448"/>
            <a:ext cx="640080" cy="347472"/>
          </a:xfrm>
          <a:prstGeom prst="roundRect">
            <a:avLst>
              <a:gd name="adj" fmla="val 13158"/>
            </a:avLst>
          </a:prstGeom>
          <a:solidFill>
            <a:srgbClr val="FCF112"/>
          </a:solidFill>
          <a:ln w="635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2194560" y="2807208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Yellow</a:t>
            </a:r>
            <a:endParaRPr lang="en-US" sz="700" dirty="0"/>
          </a:p>
        </p:txBody>
      </p:sp>
      <p:sp>
        <p:nvSpPr>
          <p:cNvPr id="22" name="Shape 20"/>
          <p:cNvSpPr/>
          <p:nvPr/>
        </p:nvSpPr>
        <p:spPr>
          <a:xfrm>
            <a:off x="3063240" y="2441448"/>
            <a:ext cx="640080" cy="347472"/>
          </a:xfrm>
          <a:prstGeom prst="roundRect">
            <a:avLst>
              <a:gd name="adj" fmla="val 13158"/>
            </a:avLst>
          </a:prstGeom>
          <a:solidFill>
            <a:srgbClr val="7030A0"/>
          </a:solidFill>
          <a:ln w="635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3063240" y="2807208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14F4C"/>
                </a:solidFill>
                <a:latin typeface="Arial" pitchFamily="34" charset="0"/>
                <a:cs typeface="Arial" pitchFamily="34" charset="-120"/>
              </a:rPr>
              <a:t>Purple</a:t>
            </a:r>
            <a:endParaRPr lang="en-US" sz="700" dirty="0"/>
          </a:p>
        </p:txBody>
      </p:sp>
      <p:sp>
        <p:nvSpPr>
          <p:cNvPr id="24" name="Text 22"/>
          <p:cNvSpPr/>
          <p:nvPr/>
        </p:nvSpPr>
        <p:spPr>
          <a:xfrm>
            <a:off x="457200" y="3206026"/>
            <a:ext cx="3657600" cy="6756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White body as standard with any of the above </a:t>
            </a:r>
            <a:r>
              <a:rPr lang="en-US" sz="900" dirty="0" err="1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colour</a:t>
            </a:r>
            <a:r>
              <a:rPr lang="en-US" sz="90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fidget elements at white price. </a:t>
            </a:r>
          </a:p>
          <a:p>
            <a:pPr marL="0" indent="0" algn="l">
              <a:buNone/>
            </a:pPr>
            <a:endParaRPr lang="en-US" sz="900" dirty="0">
              <a:solidFill>
                <a:srgbClr val="514F4C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buNone/>
            </a:pPr>
            <a:r>
              <a:rPr lang="en-US" sz="900" dirty="0" err="1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Coloured</a:t>
            </a:r>
            <a:r>
              <a:rPr lang="en-US" sz="90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body available at additional </a:t>
            </a:r>
            <a:r>
              <a:rPr lang="en-US" sz="900" dirty="0" err="1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coloured</a:t>
            </a:r>
            <a:r>
              <a:rPr lang="en-US" sz="90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price.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663440" y="777240"/>
            <a:ext cx="4023360" cy="3977640"/>
          </a:xfrm>
          <a:prstGeom prst="rect">
            <a:avLst/>
          </a:prstGeom>
          <a:solidFill>
            <a:srgbClr val="FFFFFF"/>
          </a:solidFill>
          <a:ln w="19050">
            <a:solidFill>
              <a:srgbClr val="3290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4663440" y="777240"/>
            <a:ext cx="4023360" cy="54864"/>
          </a:xfrm>
          <a:prstGeom prst="rect">
            <a:avLst/>
          </a:prstGeom>
          <a:solidFill>
            <a:srgbClr val="32904A"/>
          </a:solidFill>
          <a:ln w="12700">
            <a:solidFill>
              <a:srgbClr val="51AB8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Text 25"/>
          <p:cNvSpPr/>
          <p:nvPr/>
        </p:nvSpPr>
        <p:spPr>
          <a:xfrm>
            <a:off x="4846320" y="896112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100" dirty="0">
                <a:solidFill>
                  <a:srgbClr val="3A383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R+ RECYCLED+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846320" y="126187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329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Going further. Biodegradable additive included</a:t>
            </a:r>
            <a:r>
              <a:rPr lang="en-US" sz="1000" i="1" dirty="0">
                <a:solidFill>
                  <a:srgbClr val="52826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46320" y="160020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R+ colour options (speckled finish):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4846320" y="1874520"/>
            <a:ext cx="640080" cy="347472"/>
          </a:xfrm>
          <a:prstGeom prst="roundRect">
            <a:avLst>
              <a:gd name="adj" fmla="val 13158"/>
            </a:avLst>
          </a:prstGeom>
          <a:solidFill>
            <a:srgbClr val="F4F2E8"/>
          </a:solidFill>
          <a:ln w="635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1" name="Text 29"/>
          <p:cNvSpPr/>
          <p:nvPr/>
        </p:nvSpPr>
        <p:spPr>
          <a:xfrm>
            <a:off x="4800600" y="2240280"/>
            <a:ext cx="7498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Tor (white price)</a:t>
            </a:r>
            <a:endParaRPr lang="en-US" sz="700" dirty="0"/>
          </a:p>
        </p:txBody>
      </p:sp>
      <p:sp>
        <p:nvSpPr>
          <p:cNvPr id="32" name="Shape 30"/>
          <p:cNvSpPr/>
          <p:nvPr/>
        </p:nvSpPr>
        <p:spPr>
          <a:xfrm>
            <a:off x="5596128" y="1874520"/>
            <a:ext cx="640080" cy="347472"/>
          </a:xfrm>
          <a:prstGeom prst="roundRect">
            <a:avLst>
              <a:gd name="adj" fmla="val 13158"/>
            </a:avLst>
          </a:prstGeom>
          <a:solidFill>
            <a:srgbClr val="CFDDE7"/>
          </a:solidFill>
          <a:ln w="635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3" name="Text 31"/>
          <p:cNvSpPr/>
          <p:nvPr/>
        </p:nvSpPr>
        <p:spPr>
          <a:xfrm>
            <a:off x="5550408" y="2240280"/>
            <a:ext cx="7498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Sky</a:t>
            </a:r>
            <a:endParaRPr lang="en-US" sz="700" dirty="0"/>
          </a:p>
        </p:txBody>
      </p:sp>
      <p:sp>
        <p:nvSpPr>
          <p:cNvPr id="34" name="Shape 32"/>
          <p:cNvSpPr/>
          <p:nvPr/>
        </p:nvSpPr>
        <p:spPr>
          <a:xfrm>
            <a:off x="6345936" y="1874520"/>
            <a:ext cx="640080" cy="347472"/>
          </a:xfrm>
          <a:prstGeom prst="roundRect">
            <a:avLst>
              <a:gd name="adj" fmla="val 13158"/>
            </a:avLst>
          </a:prstGeom>
          <a:solidFill>
            <a:srgbClr val="EFD3CD"/>
          </a:solidFill>
          <a:ln w="635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5" name="Text 33"/>
          <p:cNvSpPr/>
          <p:nvPr/>
        </p:nvSpPr>
        <p:spPr>
          <a:xfrm>
            <a:off x="6300216" y="2240280"/>
            <a:ext cx="7498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Buoy</a:t>
            </a:r>
            <a:endParaRPr lang="en-US" sz="700" dirty="0"/>
          </a:p>
        </p:txBody>
      </p:sp>
      <p:sp>
        <p:nvSpPr>
          <p:cNvPr id="36" name="Shape 34"/>
          <p:cNvSpPr/>
          <p:nvPr/>
        </p:nvSpPr>
        <p:spPr>
          <a:xfrm>
            <a:off x="7095744" y="1874520"/>
            <a:ext cx="640080" cy="347472"/>
          </a:xfrm>
          <a:prstGeom prst="roundRect">
            <a:avLst>
              <a:gd name="adj" fmla="val 13158"/>
            </a:avLst>
          </a:prstGeom>
          <a:solidFill>
            <a:srgbClr val="D9E7D9"/>
          </a:solidFill>
          <a:ln w="635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7" name="Text 35"/>
          <p:cNvSpPr/>
          <p:nvPr/>
        </p:nvSpPr>
        <p:spPr>
          <a:xfrm>
            <a:off x="7050024" y="2240280"/>
            <a:ext cx="7498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Seaweed</a:t>
            </a:r>
            <a:endParaRPr lang="en-US" sz="700" dirty="0"/>
          </a:p>
        </p:txBody>
      </p:sp>
      <p:sp>
        <p:nvSpPr>
          <p:cNvPr id="38" name="Shape 36"/>
          <p:cNvSpPr/>
          <p:nvPr/>
        </p:nvSpPr>
        <p:spPr>
          <a:xfrm>
            <a:off x="7845552" y="1874520"/>
            <a:ext cx="640080" cy="347472"/>
          </a:xfrm>
          <a:prstGeom prst="roundRect">
            <a:avLst>
              <a:gd name="adj" fmla="val 13158"/>
            </a:avLst>
          </a:prstGeom>
          <a:solidFill>
            <a:srgbClr val="E2D7B8"/>
          </a:solidFill>
          <a:ln w="635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9" name="Text 37"/>
          <p:cNvSpPr/>
          <p:nvPr/>
        </p:nvSpPr>
        <p:spPr>
          <a:xfrm>
            <a:off x="7799832" y="2240280"/>
            <a:ext cx="7498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</a:t>
            </a:r>
            <a:endParaRPr lang="en-US" sz="700" dirty="0"/>
          </a:p>
        </p:txBody>
      </p:sp>
      <p:sp>
        <p:nvSpPr>
          <p:cNvPr id="40" name="Text 38"/>
          <p:cNvSpPr/>
          <p:nvPr/>
        </p:nvSpPr>
        <p:spPr>
          <a:xfrm>
            <a:off x="4846320" y="263347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3A38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from 100% recycled materials including manufacturing waste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4846320" y="3017520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3A38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Biodegradable additive accelerates end-of-life breakdown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4846320" y="3401568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3A38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Distinctive natural speckled finish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4846320" y="3785616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3A38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Tor priced the same as standard white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32904A"/>
          </a:solidFill>
          <a:ln w="12700">
            <a:solidFill>
              <a:srgbClr val="51AB8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32904A"/>
          </a:solidFill>
          <a:ln w="12700">
            <a:solidFill>
              <a:srgbClr val="51AB8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Ready to order?</a:t>
            </a:r>
            <a:endParaRPr lang="en-US" sz="3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89611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329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is how to get started.</a:t>
            </a:r>
            <a:endParaRPr lang="en-US" sz="1400" b="1" dirty="0">
              <a:solidFill>
                <a:srgbClr val="32904A"/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365760" y="1417320"/>
            <a:ext cx="1920240" cy="2286000"/>
          </a:xfrm>
          <a:prstGeom prst="rect">
            <a:avLst/>
          </a:prstGeom>
          <a:noFill/>
          <a:ln w="12700">
            <a:solidFill>
              <a:srgbClr val="3290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Shape 6"/>
          <p:cNvSpPr/>
          <p:nvPr/>
        </p:nvSpPr>
        <p:spPr>
          <a:xfrm>
            <a:off x="365760" y="1417320"/>
            <a:ext cx="1920240" cy="54864"/>
          </a:xfrm>
          <a:prstGeom prst="rect">
            <a:avLst/>
          </a:prstGeom>
          <a:solidFill>
            <a:srgbClr val="32904A"/>
          </a:solidFill>
          <a:ln w="12700">
            <a:solidFill>
              <a:srgbClr val="51AB8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457200" y="1481328"/>
            <a:ext cx="502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3290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3800" dirty="0">
              <a:solidFill>
                <a:srgbClr val="32904A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475488" y="2103120"/>
            <a:ext cx="17190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Your Requirements</a:t>
            </a:r>
            <a:endParaRPr lang="en-US" sz="1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475488" y="2523744"/>
            <a:ext cx="171907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Quantities, body colour (standard white or R+), element colour preference, and whether you need one or both faces printed</a:t>
            </a: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542032" y="1417320"/>
            <a:ext cx="1920240" cy="2286000"/>
          </a:xfrm>
          <a:prstGeom prst="rect">
            <a:avLst/>
          </a:prstGeom>
          <a:noFill/>
          <a:ln w="12700">
            <a:solidFill>
              <a:srgbClr val="3290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2542032" y="1417320"/>
            <a:ext cx="1920240" cy="54864"/>
          </a:xfrm>
          <a:prstGeom prst="rect">
            <a:avLst/>
          </a:prstGeom>
          <a:solidFill>
            <a:srgbClr val="32904A"/>
          </a:solidFill>
          <a:ln w="12700">
            <a:solidFill>
              <a:srgbClr val="51AB8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2633472" y="1481328"/>
            <a:ext cx="502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3290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3800" dirty="0">
              <a:solidFill>
                <a:srgbClr val="32904A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2651760" y="2103120"/>
            <a:ext cx="17190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Receive Your Quote</a:t>
            </a:r>
            <a:endParaRPr lang="en-US" sz="1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2651760" y="2523744"/>
            <a:ext cx="171907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Clear, competitive pricing with no hidden sustainability surcharge - both material options are priced the same.</a:t>
            </a:r>
            <a:endParaRPr lang="en-US" sz="9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4718304" y="1417320"/>
            <a:ext cx="1920240" cy="2286000"/>
          </a:xfrm>
          <a:prstGeom prst="rect">
            <a:avLst/>
          </a:prstGeom>
          <a:noFill/>
          <a:ln w="12700">
            <a:solidFill>
              <a:srgbClr val="3290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4718304" y="1417320"/>
            <a:ext cx="1920240" cy="54864"/>
          </a:xfrm>
          <a:prstGeom prst="rect">
            <a:avLst/>
          </a:prstGeom>
          <a:solidFill>
            <a:srgbClr val="32904A"/>
          </a:solidFill>
          <a:ln w="12700">
            <a:solidFill>
              <a:srgbClr val="51AB8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7"/>
          <p:cNvSpPr/>
          <p:nvPr/>
        </p:nvSpPr>
        <p:spPr>
          <a:xfrm>
            <a:off x="4809744" y="1481328"/>
            <a:ext cx="502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3290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3800" dirty="0">
              <a:solidFill>
                <a:srgbClr val="32904A"/>
              </a:solidFill>
            </a:endParaRPr>
          </a:p>
        </p:txBody>
      </p:sp>
      <p:sp>
        <p:nvSpPr>
          <p:cNvPr id="20" name="Text 18"/>
          <p:cNvSpPr/>
          <p:nvPr/>
        </p:nvSpPr>
        <p:spPr>
          <a:xfrm>
            <a:off x="4828032" y="2103120"/>
            <a:ext cx="17190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Submit Artwork &amp; Approve</a:t>
            </a:r>
            <a:endParaRPr lang="en-US" sz="1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1" name="Text 19"/>
          <p:cNvSpPr/>
          <p:nvPr/>
        </p:nvSpPr>
        <p:spPr>
          <a:xfrm>
            <a:off x="4828032" y="2523744"/>
            <a:ext cx="171907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Submit your artwork, approve your proof, and confirm the order. Fast turnaround from the UK facility.</a:t>
            </a:r>
            <a:endParaRPr lang="en-US" sz="9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894576" y="1417320"/>
            <a:ext cx="1920240" cy="2286000"/>
          </a:xfrm>
          <a:prstGeom prst="rect">
            <a:avLst/>
          </a:prstGeom>
          <a:noFill/>
          <a:ln w="12700">
            <a:solidFill>
              <a:srgbClr val="3290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6894576" y="1417320"/>
            <a:ext cx="1920240" cy="54864"/>
          </a:xfrm>
          <a:prstGeom prst="rect">
            <a:avLst/>
          </a:prstGeom>
          <a:solidFill>
            <a:srgbClr val="32904A"/>
          </a:solidFill>
          <a:ln w="12700">
            <a:solidFill>
              <a:srgbClr val="51AB8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22"/>
          <p:cNvSpPr/>
          <p:nvPr/>
        </p:nvSpPr>
        <p:spPr>
          <a:xfrm>
            <a:off x="6986016" y="1481328"/>
            <a:ext cx="502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3290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3800" dirty="0">
              <a:solidFill>
                <a:srgbClr val="32904A"/>
              </a:solidFill>
            </a:endParaRPr>
          </a:p>
        </p:txBody>
      </p:sp>
      <p:sp>
        <p:nvSpPr>
          <p:cNvPr id="25" name="Text 23"/>
          <p:cNvSpPr/>
          <p:nvPr/>
        </p:nvSpPr>
        <p:spPr>
          <a:xfrm>
            <a:off x="7004304" y="2103120"/>
            <a:ext cx="17190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Delivered to You</a:t>
            </a:r>
            <a:endParaRPr lang="en-US" sz="1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6" name="Text 24"/>
          <p:cNvSpPr/>
          <p:nvPr/>
        </p:nvSpPr>
        <p:spPr>
          <a:xfrm>
            <a:off x="7004304" y="2523744"/>
            <a:ext cx="171907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Your branded, UK-made, sustainable merchandise - ready to represent your brand with purpose.</a:t>
            </a:r>
            <a:endParaRPr lang="en-US" sz="9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365760" y="3886200"/>
            <a:ext cx="8412480" cy="822960"/>
          </a:xfrm>
          <a:prstGeom prst="rect">
            <a:avLst/>
          </a:prstGeom>
          <a:noFill/>
          <a:ln w="12700">
            <a:solidFill>
              <a:srgbClr val="32904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Text 26"/>
          <p:cNvSpPr/>
          <p:nvPr/>
        </p:nvSpPr>
        <p:spPr>
          <a:xfrm>
            <a:off x="457200" y="388620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YOUR CONTACT DETAILS HERE  |  [YOUR LOGO]  |  [YOUR EMAIL / PHONE / WEBSITE]</a:t>
            </a:r>
            <a:endParaRPr lang="en-US" sz="11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6D66390674D647B190E9CA61BC1719" ma:contentTypeVersion="18" ma:contentTypeDescription="Create a new document." ma:contentTypeScope="" ma:versionID="bf59ebea0014e6694b29c2fc3a74559e">
  <xsd:schema xmlns:xsd="http://www.w3.org/2001/XMLSchema" xmlns:xs="http://www.w3.org/2001/XMLSchema" xmlns:p="http://schemas.microsoft.com/office/2006/metadata/properties" xmlns:ns2="feee388e-195c-44af-9ebd-e2794a3315dc" xmlns:ns3="d58edaac-7b8b-4bb4-b31e-2a905ea4260a" targetNamespace="http://schemas.microsoft.com/office/2006/metadata/properties" ma:root="true" ma:fieldsID="ea814d67a7c8f1c446047dd8e3d605ff" ns2:_="" ns3:_="">
    <xsd:import namespace="feee388e-195c-44af-9ebd-e2794a3315dc"/>
    <xsd:import namespace="d58edaac-7b8b-4bb4-b31e-2a905ea426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ee388e-195c-44af-9ebd-e2794a3315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4dccee0-23c6-4c0f-8500-c916458615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8edaac-7b8b-4bb4-b31e-2a905ea4260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fee2ba2-f0e1-4d07-b1b3-4252afbbac23}" ma:internalName="TaxCatchAll" ma:showField="CatchAllData" ma:web="d58edaac-7b8b-4bb4-b31e-2a905ea4260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8edaac-7b8b-4bb4-b31e-2a905ea4260a" xsi:nil="true"/>
    <lcf76f155ced4ddcb4097134ff3c332f xmlns="feee388e-195c-44af-9ebd-e2794a3315d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DD152CB-BC82-416D-A0EC-BCAE576152BD}"/>
</file>

<file path=customXml/itemProps2.xml><?xml version="1.0" encoding="utf-8"?>
<ds:datastoreItem xmlns:ds="http://schemas.openxmlformats.org/officeDocument/2006/customXml" ds:itemID="{D3C5DC4E-C32A-45B7-B3F4-F0A97BCAC3BE}"/>
</file>

<file path=customXml/itemProps3.xml><?xml version="1.0" encoding="utf-8"?>
<ds:datastoreItem xmlns:ds="http://schemas.openxmlformats.org/officeDocument/2006/customXml" ds:itemID="{1DC66722-2776-43AE-8665-3392A0254A98}"/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820</Words>
  <Application>Microsoft Office PowerPoint</Application>
  <PresentationFormat>On-screen Show (16:9)</PresentationFormat>
  <Paragraphs>162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Arial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Fidget Puck Sales Guide</dc:title>
  <dc:subject>PptxGenJS Presentation</dc:subject>
  <dc:creator>PptxGenJS</dc:creator>
  <cp:lastModifiedBy>Charlotte Denman-Johnson</cp:lastModifiedBy>
  <cp:revision>2</cp:revision>
  <dcterms:created xsi:type="dcterms:W3CDTF">2026-06-01T11:53:00Z</dcterms:created>
  <dcterms:modified xsi:type="dcterms:W3CDTF">2026-06-01T14:20:30Z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0x010100B06D66390674D647B190E9CA61BC1719</vt:lpwstr>
  </property>
</Properties>
</file>